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28" r:id="rId2"/>
  </p:sldMasterIdLst>
  <p:notesMasterIdLst>
    <p:notesMasterId r:id="rId22"/>
  </p:notesMasterIdLst>
  <p:sldIdLst>
    <p:sldId id="405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57" r:id="rId18"/>
    <p:sldId id="286" r:id="rId19"/>
    <p:sldId id="287" r:id="rId20"/>
    <p:sldId id="288" r:id="rId2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DBFBC-20AD-5246-B88B-8073EE426FBD}" v="1" dt="2021-09-01T05:51:45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8912"/>
  </p:normalViewPr>
  <p:slideViewPr>
    <p:cSldViewPr snapToGrid="0">
      <p:cViewPr varScale="1">
        <p:scale>
          <a:sx n="98" d="100"/>
          <a:sy n="98" d="100"/>
        </p:scale>
        <p:origin x="1976" y="20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7A0F4C9B-F2C7-453E-AD76-6FD26E2A6617}"/>
    <pc:docChg chg="delSld delMainMaster">
      <pc:chgData name="Khattab, Sherif" userId="c83b1e15-36f3-4f46-aceb-05aac24c545e" providerId="ADAL" clId="{7A0F4C9B-F2C7-453E-AD76-6FD26E2A6617}" dt="2021-04-26T09:53:36.111" v="1" actId="47"/>
      <pc:docMkLst>
        <pc:docMk/>
      </pc:docMkLst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068465410" sldId="496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374057061" sldId="498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823856332" sldId="499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A0F4C9B-F2C7-453E-AD76-6FD26E2A6617}" dt="2021-04-26T09:53:36.111" v="1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586403115" sldId="1866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2863842955" sldId="1867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061315482" sldId="1868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1447143480" sldId="1869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339422989" sldId="1870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132863452" sldId="1871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3737937548" sldId="1872"/>
        </pc:sldMkLst>
      </pc:sldChg>
      <pc:sldChg chg="del">
        <pc:chgData name="Khattab, Sherif" userId="c83b1e15-36f3-4f46-aceb-05aac24c545e" providerId="ADAL" clId="{7A0F4C9B-F2C7-453E-AD76-6FD26E2A6617}" dt="2021-04-26T09:53:22.012" v="0" actId="47"/>
        <pc:sldMkLst>
          <pc:docMk/>
          <pc:sldMk cId="494241458" sldId="1873"/>
        </pc:sldMkLst>
      </pc:sldChg>
      <pc:sldMasterChg chg="del delSldLayout">
        <pc:chgData name="Khattab, Sherif" userId="c83b1e15-36f3-4f46-aceb-05aac24c545e" providerId="ADAL" clId="{7A0F4C9B-F2C7-453E-AD76-6FD26E2A6617}" dt="2021-04-26T09:53:22.012" v="0" actId="47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7A0F4C9B-F2C7-453E-AD76-6FD26E2A6617}" dt="2021-04-26T09:53:22.012" v="0" actId="47"/>
        <pc:sldMasterMkLst>
          <pc:docMk/>
          <pc:sldMasterMk cId="2823043894" sldId="2147483711"/>
        </pc:sldMasterMkLst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823043894" sldId="2147483711"/>
            <pc:sldLayoutMk cId="3293516342" sldId="2147483712"/>
          </pc:sldLayoutMkLst>
        </pc:sldLayoutChg>
        <pc:sldLayoutChg chg="del">
          <pc:chgData name="Khattab, Sherif" userId="c83b1e15-36f3-4f46-aceb-05aac24c545e" providerId="ADAL" clId="{7A0F4C9B-F2C7-453E-AD76-6FD26E2A6617}" dt="2021-04-26T09:53:22.012" v="0" actId="47"/>
          <pc:sldLayoutMkLst>
            <pc:docMk/>
            <pc:sldMasterMk cId="2823043894" sldId="2147483711"/>
            <pc:sldLayoutMk cId="1618376185" sldId="2147483713"/>
          </pc:sldLayoutMkLst>
        </pc:sldLayoutChg>
      </pc:sldMasterChg>
      <pc:sldMasterChg chg="delSldLayout">
        <pc:chgData name="Khattab, Sherif" userId="c83b1e15-36f3-4f46-aceb-05aac24c545e" providerId="ADAL" clId="{7A0F4C9B-F2C7-453E-AD76-6FD26E2A6617}" dt="2021-04-26T09:53:36.111" v="1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A0F4C9B-F2C7-453E-AD76-6FD26E2A6617}" dt="2021-04-26T09:53:36.111" v="1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79E141C5-4844-4C8A-9587-99230FBDC7FB}"/>
    <pc:docChg chg="undo custSel addSld modSld">
      <pc:chgData name="Khattab, Sherif" userId="c83b1e15-36f3-4f46-aceb-05aac24c545e" providerId="ADAL" clId="{79E141C5-4844-4C8A-9587-99230FBDC7FB}" dt="2021-04-26T09:47:05.195" v="276" actId="1076"/>
      <pc:docMkLst>
        <pc:docMk/>
      </pc:docMkLst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new">
        <pc:chgData name="Khattab, Sherif" userId="c83b1e15-36f3-4f46-aceb-05aac24c545e" providerId="ADAL" clId="{79E141C5-4844-4C8A-9587-99230FBDC7FB}" dt="2021-04-26T09:38:51.437" v="90" actId="680"/>
        <pc:sldMkLst>
          <pc:docMk/>
          <pc:sldMk cId="2863842955" sldId="1867"/>
        </pc:sldMkLst>
      </pc:sldChg>
      <pc:sldChg chg="new">
        <pc:chgData name="Khattab, Sherif" userId="c83b1e15-36f3-4f46-aceb-05aac24c545e" providerId="ADAL" clId="{79E141C5-4844-4C8A-9587-99230FBDC7FB}" dt="2021-04-26T09:38:52.060" v="91" actId="680"/>
        <pc:sldMkLst>
          <pc:docMk/>
          <pc:sldMk cId="1061315482" sldId="1868"/>
        </pc:sldMkLst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3:11.054" v="197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112DBFBC-20AD-5246-B88B-8073EE426FBD}"/>
    <pc:docChg chg="modSld">
      <pc:chgData name="Khattab, Sherif" userId="c83b1e15-36f3-4f46-aceb-05aac24c545e" providerId="ADAL" clId="{112DBFBC-20AD-5246-B88B-8073EE426FBD}" dt="2021-09-01T05:51:45.338" v="0"/>
      <pc:docMkLst>
        <pc:docMk/>
      </pc:docMkLst>
      <pc:sldChg chg="modSp">
        <pc:chgData name="Khattab, Sherif" userId="c83b1e15-36f3-4f46-aceb-05aac24c545e" providerId="ADAL" clId="{112DBFBC-20AD-5246-B88B-8073EE426FBD}" dt="2021-09-01T05:51:45.338" v="0"/>
        <pc:sldMkLst>
          <pc:docMk/>
          <pc:sldMk cId="1894775455" sldId="405"/>
        </pc:sldMkLst>
        <pc:spChg chg="mod">
          <ac:chgData name="Khattab, Sherif" userId="c83b1e15-36f3-4f46-aceb-05aac24c545e" providerId="ADAL" clId="{112DBFBC-20AD-5246-B88B-8073EE426FBD}" dt="2021-09-01T05:51:45.33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7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70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95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c1d6e1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c1d6e16c_0_1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n: number of items (indexed by i)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baf84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baf84897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12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baf8489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baf84897_0_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785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0ac06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10ac06b3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905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0ac06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0ac06b3f_0_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5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6429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6429f7b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659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ac06b3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ac06b3f_0_12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4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67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6e7d22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6e7d2296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Runtime:  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nL</a:t>
            </a:r>
            <a:endParaRPr/>
          </a:p>
          <a:p>
            <a:pPr marL="1242532" lvl="2" indent="-287623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though L’s input size is in bits, hence:</a:t>
            </a:r>
            <a:endParaRPr/>
          </a:p>
          <a:p>
            <a:pPr marL="1656710" lvl="3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n * 2</a:t>
            </a:r>
            <a:r>
              <a:rPr lang="en" baseline="30000"/>
              <a:t>|L|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246183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6e7d229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6e7d2296_0_4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39788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baf848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baf84897_0_3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96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6374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6374a345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10313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baf848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baf84897_0_4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1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583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41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example</a:t>
            </a:r>
            <a:endParaRPr/>
          </a:p>
        </p:txBody>
      </p:sp>
      <p:graphicFrame>
        <p:nvGraphicFramePr>
          <p:cNvPr id="627" name="Google Shape;627;p31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7" y="1360623"/>
            <a:ext cx="3538638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/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  = [ 2, 3, 4, 5 ]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= [ 3, 4, 5, 6 ]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31"/>
          <p:cNvSpPr/>
          <p:nvPr/>
        </p:nvSpPr>
        <p:spPr>
          <a:xfrm>
            <a:off x="3180614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0" name="Google Shape;630;p31"/>
          <p:cNvSpPr/>
          <p:nvPr/>
        </p:nvSpPr>
        <p:spPr>
          <a:xfrm>
            <a:off x="4490153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31"/>
          <p:cNvSpPr/>
          <p:nvPr/>
        </p:nvSpPr>
        <p:spPr>
          <a:xfrm>
            <a:off x="5709011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31"/>
          <p:cNvSpPr/>
          <p:nvPr/>
        </p:nvSpPr>
        <p:spPr>
          <a:xfrm>
            <a:off x="7005145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31"/>
          <p:cNvSpPr/>
          <p:nvPr/>
        </p:nvSpPr>
        <p:spPr>
          <a:xfrm>
            <a:off x="8301280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4" name="Google Shape;634;p31"/>
          <p:cNvSpPr/>
          <p:nvPr/>
        </p:nvSpPr>
        <p:spPr>
          <a:xfrm>
            <a:off x="1975172" y="5171254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79862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27938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example</a:t>
            </a:r>
            <a:endParaRPr/>
          </a:p>
        </p:txBody>
      </p:sp>
      <p:graphicFrame>
        <p:nvGraphicFramePr>
          <p:cNvPr id="642" name="Google Shape;642;p32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7" y="1360623"/>
            <a:ext cx="3538638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/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  = [ 2, 3, 4, 5 ]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= [ 3, 4, 5, 6 ]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3269405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4578944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5797802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7" name="Google Shape;647;p32"/>
          <p:cNvSpPr/>
          <p:nvPr/>
        </p:nvSpPr>
        <p:spPr>
          <a:xfrm>
            <a:off x="7093936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8" name="Google Shape;648;p32"/>
          <p:cNvSpPr/>
          <p:nvPr/>
        </p:nvSpPr>
        <p:spPr>
          <a:xfrm>
            <a:off x="8390071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32"/>
          <p:cNvSpPr/>
          <p:nvPr/>
        </p:nvSpPr>
        <p:spPr>
          <a:xfrm>
            <a:off x="1959855" y="5866706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8272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1773947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example</a:t>
            </a:r>
            <a:endParaRPr/>
          </a:p>
        </p:txBody>
      </p:sp>
      <p:graphicFrame>
        <p:nvGraphicFramePr>
          <p:cNvPr id="657" name="Google Shape;657;p33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269407" y="1360623"/>
            <a:ext cx="3538638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/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  = [ 2, 3, 4, 5 ]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= [ 3, 4, 5, 6 ]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33"/>
          <p:cNvSpPr/>
          <p:nvPr/>
        </p:nvSpPr>
        <p:spPr>
          <a:xfrm>
            <a:off x="3196069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33"/>
          <p:cNvSpPr/>
          <p:nvPr/>
        </p:nvSpPr>
        <p:spPr>
          <a:xfrm>
            <a:off x="4505607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33"/>
          <p:cNvSpPr/>
          <p:nvPr/>
        </p:nvSpPr>
        <p:spPr>
          <a:xfrm>
            <a:off x="5724466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33"/>
          <p:cNvSpPr/>
          <p:nvPr/>
        </p:nvSpPr>
        <p:spPr>
          <a:xfrm>
            <a:off x="7020600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3" name="Google Shape;663;p33"/>
          <p:cNvSpPr/>
          <p:nvPr/>
        </p:nvSpPr>
        <p:spPr>
          <a:xfrm>
            <a:off x="8316735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4" name="Google Shape;664;p33"/>
          <p:cNvSpPr/>
          <p:nvPr/>
        </p:nvSpPr>
        <p:spPr>
          <a:xfrm>
            <a:off x="1990627" y="6562158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4034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>
            <a:spLocks noGrp="1"/>
          </p:cNvSpPr>
          <p:nvPr>
            <p:ph type="body" idx="1"/>
          </p:nvPr>
        </p:nvSpPr>
        <p:spPr>
          <a:xfrm>
            <a:off x="329715" y="1209764"/>
            <a:ext cx="9601003" cy="60309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knapSack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L,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K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[n+1][L+1];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l = 0; l &lt;= L; l++)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==0 || l==0){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0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&gt; l){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K[i-1][l]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max(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+ K[i-1][l-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[i-1]],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 K[i-1][l]);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K[n][L];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solution</a:t>
            </a:r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130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Questions to ask in finding dynamic programming solutions: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Does the problem have optimal substructure?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solve the problem by splitting it into smaller 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you identify subproblems that build up to a solution?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the problem have overlapping subproblems?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 would you find yourself recomputing values?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How can you save and reuse these values?</a:t>
            </a: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8545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To review...</a:t>
            </a:r>
            <a:endParaRPr sz="2424"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9433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"/>
          <p:cNvSpPr txBox="1">
            <a:spLocks noGrp="1"/>
          </p:cNvSpPr>
          <p:nvPr>
            <p:ph type="body" idx="1"/>
          </p:nvPr>
        </p:nvSpPr>
        <p:spPr>
          <a:xfrm>
            <a:off x="504349" y="2558323"/>
            <a:ext cx="9068753" cy="46824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Consider a currency with n different denominations of coins d</a:t>
            </a:r>
            <a:r>
              <a:rPr lang="en" baseline="-25000"/>
              <a:t>1</a:t>
            </a:r>
            <a:r>
              <a:rPr lang="en"/>
              <a:t>, d</a:t>
            </a:r>
            <a:r>
              <a:rPr lang="en" baseline="-25000"/>
              <a:t>2</a:t>
            </a:r>
            <a:r>
              <a:rPr lang="en"/>
              <a:t>, …, d</a:t>
            </a:r>
            <a:r>
              <a:rPr lang="en" baseline="-25000"/>
              <a:t>n</a:t>
            </a:r>
            <a:r>
              <a:rPr lang="en"/>
              <a:t>.  What is the minimum number of coins needed to make up a given value k?</a:t>
            </a:r>
            <a:endParaRPr/>
          </a:p>
        </p:txBody>
      </p:sp>
      <p:sp>
        <p:nvSpPr>
          <p:cNvPr id="685" name="Google Shape;685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change-making problem</a:t>
            </a:r>
            <a:endParaRPr/>
          </a:p>
        </p:txBody>
      </p:sp>
      <p:sp>
        <p:nvSpPr>
          <p:cNvPr id="686" name="Google Shape;686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167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919632"/>
            <a:ext cx="9068753" cy="432114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Given a set of non-negative integers S and a value k, is there a subset of S that sums to exactly k?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7050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calls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3448752" y="1258360"/>
            <a:ext cx="2861589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SSS({1,2,3}, 6)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2" name="Google Shape;52;p10"/>
          <p:cNvGrpSpPr/>
          <p:nvPr/>
        </p:nvGrpSpPr>
        <p:grpSpPr>
          <a:xfrm>
            <a:off x="1580987" y="2011207"/>
            <a:ext cx="6915480" cy="1321112"/>
            <a:chOff x="1434213" y="1822584"/>
            <a:chExt cx="6275575" cy="1198866"/>
          </a:xfrm>
        </p:grpSpPr>
        <p:sp>
          <p:nvSpPr>
            <p:cNvPr id="53" name="Google Shape;53;p10"/>
            <p:cNvSpPr/>
            <p:nvPr/>
          </p:nvSpPr>
          <p:spPr>
            <a:xfrm>
              <a:off x="1434213" y="222105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SSS({1,2}, 6)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5112988" y="218500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SSS({1,2}, 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10"/>
            <p:cNvCxnSpPr>
              <a:stCxn id="51" idx="3"/>
              <a:endCxn id="53" idx="0"/>
            </p:cNvCxnSpPr>
            <p:nvPr/>
          </p:nvCxnSpPr>
          <p:spPr>
            <a:xfrm flipH="1">
              <a:off x="2732743" y="1822584"/>
              <a:ext cx="776700" cy="39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10"/>
            <p:cNvCxnSpPr>
              <a:stCxn id="51" idx="5"/>
              <a:endCxn id="54" idx="0"/>
            </p:cNvCxnSpPr>
            <p:nvPr/>
          </p:nvCxnSpPr>
          <p:spPr>
            <a:xfrm>
              <a:off x="5345657" y="1822584"/>
              <a:ext cx="1065600" cy="36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" name="Google Shape;57;p10"/>
          <p:cNvGrpSpPr/>
          <p:nvPr/>
        </p:nvGrpSpPr>
        <p:grpSpPr>
          <a:xfrm>
            <a:off x="65574" y="3203150"/>
            <a:ext cx="4743722" cy="1408332"/>
            <a:chOff x="59025" y="2904234"/>
            <a:chExt cx="4304775" cy="1278016"/>
          </a:xfrm>
        </p:grpSpPr>
        <p:sp>
          <p:nvSpPr>
            <p:cNvPr id="58" name="Google Shape;58;p10"/>
            <p:cNvSpPr/>
            <p:nvPr/>
          </p:nvSpPr>
          <p:spPr>
            <a:xfrm>
              <a:off x="59025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SSS({1}, 6)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235320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SSS({1}, 4)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60;p10"/>
            <p:cNvCxnSpPr>
              <a:stCxn id="53" idx="3"/>
              <a:endCxn id="58" idx="0"/>
            </p:cNvCxnSpPr>
            <p:nvPr/>
          </p:nvCxnSpPr>
          <p:spPr>
            <a:xfrm flipH="1">
              <a:off x="1064205" y="2904234"/>
              <a:ext cx="7503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0"/>
            <p:cNvCxnSpPr>
              <a:stCxn id="53" idx="5"/>
              <a:endCxn id="59" idx="0"/>
            </p:cNvCxnSpPr>
            <p:nvPr/>
          </p:nvCxnSpPr>
          <p:spPr>
            <a:xfrm flipH="1">
              <a:off x="3358520" y="2904234"/>
              <a:ext cx="2922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62;p10"/>
          <p:cNvGrpSpPr/>
          <p:nvPr/>
        </p:nvGrpSpPr>
        <p:grpSpPr>
          <a:xfrm>
            <a:off x="4883844" y="3163424"/>
            <a:ext cx="4721050" cy="1448058"/>
            <a:chOff x="4431450" y="2868184"/>
            <a:chExt cx="4284200" cy="1314066"/>
          </a:xfrm>
        </p:grpSpPr>
        <p:sp>
          <p:nvSpPr>
            <p:cNvPr id="63" name="Google Shape;63;p10"/>
            <p:cNvSpPr/>
            <p:nvPr/>
          </p:nvSpPr>
          <p:spPr>
            <a:xfrm>
              <a:off x="44314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SSS({1}, 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67050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SSS({1}, 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5" name="Google Shape;65;p10"/>
            <p:cNvCxnSpPr>
              <a:stCxn id="54" idx="3"/>
              <a:endCxn id="63" idx="0"/>
            </p:cNvCxnSpPr>
            <p:nvPr/>
          </p:nvCxnSpPr>
          <p:spPr>
            <a:xfrm flipH="1">
              <a:off x="5436880" y="2868184"/>
              <a:ext cx="564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0"/>
            <p:cNvCxnSpPr>
              <a:stCxn id="54" idx="5"/>
              <a:endCxn id="64" idx="0"/>
            </p:cNvCxnSpPr>
            <p:nvPr/>
          </p:nvCxnSpPr>
          <p:spPr>
            <a:xfrm>
              <a:off x="7329495" y="2868184"/>
              <a:ext cx="3810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10"/>
          <p:cNvGrpSpPr/>
          <p:nvPr/>
        </p:nvGrpSpPr>
        <p:grpSpPr>
          <a:xfrm>
            <a:off x="20379" y="4482314"/>
            <a:ext cx="3079917" cy="2600303"/>
            <a:chOff x="18013" y="4065034"/>
            <a:chExt cx="2794925" cy="2359691"/>
          </a:xfrm>
        </p:grpSpPr>
        <p:sp>
          <p:nvSpPr>
            <p:cNvPr id="68" name="Google Shape;68;p10"/>
            <p:cNvSpPr/>
            <p:nvPr/>
          </p:nvSpPr>
          <p:spPr>
            <a:xfrm>
              <a:off x="1041138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5)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80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6)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0" name="Google Shape;70;p10"/>
            <p:cNvCxnSpPr>
              <a:stCxn id="58" idx="3"/>
              <a:endCxn id="69" idx="0"/>
            </p:cNvCxnSpPr>
            <p:nvPr/>
          </p:nvCxnSpPr>
          <p:spPr>
            <a:xfrm>
              <a:off x="353471" y="4065034"/>
              <a:ext cx="5505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0"/>
            <p:cNvCxnSpPr>
              <a:stCxn id="58" idx="5"/>
              <a:endCxn id="68" idx="0"/>
            </p:cNvCxnSpPr>
            <p:nvPr/>
          </p:nvCxnSpPr>
          <p:spPr>
            <a:xfrm>
              <a:off x="1775179" y="4065034"/>
              <a:ext cx="1518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" name="Google Shape;72;p10"/>
          <p:cNvGrpSpPr/>
          <p:nvPr/>
        </p:nvGrpSpPr>
        <p:grpSpPr>
          <a:xfrm>
            <a:off x="2255363" y="4482314"/>
            <a:ext cx="3151820" cy="2600303"/>
            <a:chOff x="2046188" y="4065034"/>
            <a:chExt cx="2860175" cy="2359691"/>
          </a:xfrm>
        </p:grpSpPr>
        <p:sp>
          <p:nvSpPr>
            <p:cNvPr id="73" name="Google Shape;73;p10"/>
            <p:cNvSpPr/>
            <p:nvPr/>
          </p:nvSpPr>
          <p:spPr>
            <a:xfrm>
              <a:off x="3134563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46188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4)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5" name="Google Shape;75;p10"/>
            <p:cNvCxnSpPr>
              <a:stCxn id="59" idx="3"/>
              <a:endCxn id="74" idx="0"/>
            </p:cNvCxnSpPr>
            <p:nvPr/>
          </p:nvCxnSpPr>
          <p:spPr>
            <a:xfrm>
              <a:off x="2647646" y="4065034"/>
              <a:ext cx="284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0"/>
            <p:cNvCxnSpPr>
              <a:stCxn id="59" idx="5"/>
              <a:endCxn id="73" idx="0"/>
            </p:cNvCxnSpPr>
            <p:nvPr/>
          </p:nvCxnSpPr>
          <p:spPr>
            <a:xfrm flipH="1">
              <a:off x="4020454" y="4065034"/>
              <a:ext cx="489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" name="Google Shape;77;p10"/>
          <p:cNvGrpSpPr/>
          <p:nvPr/>
        </p:nvGrpSpPr>
        <p:grpSpPr>
          <a:xfrm>
            <a:off x="4565265" y="4482314"/>
            <a:ext cx="3213545" cy="2527684"/>
            <a:chOff x="4142350" y="4065034"/>
            <a:chExt cx="2916188" cy="2293791"/>
          </a:xfrm>
        </p:grpSpPr>
        <p:sp>
          <p:nvSpPr>
            <p:cNvPr id="78" name="Google Shape;78;p10"/>
            <p:cNvSpPr/>
            <p:nvPr/>
          </p:nvSpPr>
          <p:spPr>
            <a:xfrm>
              <a:off x="5286738" y="55584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4142350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0" name="Google Shape;80;p10"/>
            <p:cNvCxnSpPr>
              <a:stCxn id="63" idx="3"/>
              <a:endCxn id="79" idx="0"/>
            </p:cNvCxnSpPr>
            <p:nvPr/>
          </p:nvCxnSpPr>
          <p:spPr>
            <a:xfrm>
              <a:off x="4725896" y="4065034"/>
              <a:ext cx="302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63" idx="5"/>
              <a:endCxn id="78" idx="0"/>
            </p:cNvCxnSpPr>
            <p:nvPr/>
          </p:nvCxnSpPr>
          <p:spPr>
            <a:xfrm>
              <a:off x="6147604" y="4065034"/>
              <a:ext cx="24900" cy="149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82;p10"/>
          <p:cNvGrpSpPr/>
          <p:nvPr/>
        </p:nvGrpSpPr>
        <p:grpSpPr>
          <a:xfrm>
            <a:off x="6875169" y="4482314"/>
            <a:ext cx="3181904" cy="2477269"/>
            <a:chOff x="6238513" y="4065034"/>
            <a:chExt cx="2887475" cy="2248041"/>
          </a:xfrm>
        </p:grpSpPr>
        <p:sp>
          <p:nvSpPr>
            <p:cNvPr id="83" name="Google Shape;83;p10"/>
            <p:cNvSpPr/>
            <p:nvPr/>
          </p:nvSpPr>
          <p:spPr>
            <a:xfrm>
              <a:off x="7354188" y="551267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62385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SSS({}, 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" name="Google Shape;85;p10"/>
            <p:cNvCxnSpPr>
              <a:stCxn id="64" idx="3"/>
              <a:endCxn id="84" idx="0"/>
            </p:cNvCxnSpPr>
            <p:nvPr/>
          </p:nvCxnSpPr>
          <p:spPr>
            <a:xfrm>
              <a:off x="6999496" y="4065034"/>
              <a:ext cx="1248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>
              <a:stCxn id="64" idx="5"/>
              <a:endCxn id="83" idx="0"/>
            </p:cNvCxnSpPr>
            <p:nvPr/>
          </p:nvCxnSpPr>
          <p:spPr>
            <a:xfrm flipH="1">
              <a:off x="8240004" y="4065034"/>
              <a:ext cx="181200" cy="144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720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504349" y="1431728"/>
            <a:ext cx="9068753" cy="580913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set[],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sum,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true;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!= 0 &amp;&amp; n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(set[n-1] &gt; sum)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SSS(set, sum, n-1);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SSS(set, sum, n-1) 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|| SSS(set, sum-set[n-1], n-1);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" dirty="0"/>
              <a:t>What would a </a:t>
            </a:r>
            <a:r>
              <a:rPr lang="en" dirty="0" err="1"/>
              <a:t>memoization</a:t>
            </a:r>
            <a:r>
              <a:rPr lang="en" dirty="0"/>
              <a:t> data structure look like?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recursive solution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348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set[],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sum,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subset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[sum+1][n+1];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subset[0][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true;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][0] =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j = 1; j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j++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&gt;= set[j-1])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||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- set[j-1]][j-1];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subset[sum][n];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bottom-up dynamic programming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8633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example</a:t>
            </a:r>
            <a:endParaRPr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25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"/>
          <p:cNvSpPr txBox="1">
            <a:spLocks noGrp="1"/>
          </p:cNvSpPr>
          <p:nvPr>
            <p:ph type="body" idx="1"/>
          </p:nvPr>
        </p:nvSpPr>
        <p:spPr>
          <a:xfrm>
            <a:off x="504349" y="1612945"/>
            <a:ext cx="9068753" cy="562796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K[0] = 0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(l = 1; l &lt;= L; l++)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max =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 = 0; i &lt;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l &amp;&amp;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]) &gt; max)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max =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K[l] = max;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solution</a:t>
            </a:r>
            <a:endParaRPr/>
          </a:p>
        </p:txBody>
      </p:sp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547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>
            <a:spLocks noGrp="1"/>
          </p:cNvSpPr>
          <p:nvPr>
            <p:ph type="body" idx="1"/>
          </p:nvPr>
        </p:nvSpPr>
        <p:spPr>
          <a:xfrm>
            <a:off x="504349" y="1313569"/>
            <a:ext cx="9068753" cy="592715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Try adding as many copies of highest value per pound item as possible:</a:t>
            </a:r>
            <a:endParaRPr/>
          </a:p>
          <a:p>
            <a:pPr lvl="1"/>
            <a:r>
              <a:rPr lang="en"/>
              <a:t>Water:  30/6 = 5</a:t>
            </a:r>
            <a:endParaRPr/>
          </a:p>
          <a:p>
            <a:pPr lvl="1"/>
            <a:r>
              <a:rPr lang="en"/>
              <a:t>Rope:  14/3 = 4.66</a:t>
            </a:r>
            <a:endParaRPr/>
          </a:p>
          <a:p>
            <a:pPr lvl="1"/>
            <a:r>
              <a:rPr lang="en"/>
              <a:t>Flashlight:  16/4 = 4</a:t>
            </a:r>
            <a:endParaRPr/>
          </a:p>
          <a:p>
            <a:pPr lvl="1"/>
            <a:r>
              <a:rPr lang="en"/>
              <a:t>Moonpie:  9/2 = 4.5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Highest value per pound item?  </a:t>
            </a:r>
            <a:r>
              <a:rPr lang="en" sz="2204"/>
              <a:t>Water</a:t>
            </a:r>
            <a:endParaRPr/>
          </a:p>
          <a:p>
            <a:pPr lvl="1"/>
            <a:r>
              <a:rPr lang="en"/>
              <a:t>Can fit 1 with 4 space left over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Next highest value per pound item?  </a:t>
            </a:r>
            <a:r>
              <a:rPr lang="en" sz="2204"/>
              <a:t>Rope</a:t>
            </a:r>
            <a:endParaRPr/>
          </a:p>
          <a:p>
            <a:pPr lvl="1"/>
            <a:r>
              <a:rPr lang="en"/>
              <a:t>Can fit 1 with 1 space left over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No room for anything else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Total value in the 10 lb knapsack?</a:t>
            </a:r>
            <a:endParaRPr/>
          </a:p>
          <a:p>
            <a:pPr lvl="1"/>
            <a:r>
              <a:rPr lang="en"/>
              <a:t>44</a:t>
            </a:r>
            <a:endParaRPr/>
          </a:p>
          <a:p>
            <a:pPr lvl="2"/>
            <a:r>
              <a:rPr lang="en"/>
              <a:t>Bogus!</a:t>
            </a:r>
            <a:endParaRPr/>
          </a:p>
        </p:txBody>
      </p:sp>
      <p:sp>
        <p:nvSpPr>
          <p:cNvPr id="473" name="Google Shape;473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What would have happened with a greedy approach?</a:t>
            </a:r>
            <a:endParaRPr sz="2645"/>
          </a:p>
        </p:txBody>
      </p:sp>
      <p:sp>
        <p:nvSpPr>
          <p:cNvPr id="474" name="Google Shape;474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864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have a finite set of items that each has a weight and value?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Two choices for each item: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Goes in the knapsack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Is left out</a:t>
            </a:r>
            <a:endParaRPr/>
          </a:p>
        </p:txBody>
      </p:sp>
      <p:sp>
        <p:nvSpPr>
          <p:cNvPr id="480" name="Google Shape;480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problem</a:t>
            </a:r>
            <a:endParaRPr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6080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0/1 Recursive example</a:t>
            </a:r>
            <a:endParaRPr/>
          </a:p>
        </p:txBody>
      </p:sp>
      <p:grpSp>
        <p:nvGrpSpPr>
          <p:cNvPr id="487" name="Google Shape;487;p27"/>
          <p:cNvGrpSpPr/>
          <p:nvPr/>
        </p:nvGrpSpPr>
        <p:grpSpPr>
          <a:xfrm>
            <a:off x="6123391" y="132618"/>
            <a:ext cx="3790002" cy="1536148"/>
            <a:chOff x="5556300" y="117825"/>
            <a:chExt cx="3439304" cy="1394005"/>
          </a:xfrm>
        </p:grpSpPr>
        <p:sp>
          <p:nvSpPr>
            <p:cNvPr id="488" name="Google Shape;488;p27"/>
            <p:cNvSpPr/>
            <p:nvPr/>
          </p:nvSpPr>
          <p:spPr>
            <a:xfrm>
              <a:off x="5556300" y="1178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556300" y="5306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90" name="Google Shape;4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4199" y="98682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7"/>
            <p:cNvGrpSpPr/>
            <p:nvPr/>
          </p:nvGrpSpPr>
          <p:grpSpPr>
            <a:xfrm>
              <a:off x="6542936" y="117825"/>
              <a:ext cx="597588" cy="825600"/>
              <a:chOff x="2293000" y="3590525"/>
              <a:chExt cx="1077900" cy="825600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8428" y="10987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27"/>
            <p:cNvGrpSpPr/>
            <p:nvPr/>
          </p:nvGrpSpPr>
          <p:grpSpPr>
            <a:xfrm>
              <a:off x="7066549" y="117825"/>
              <a:ext cx="597588" cy="825600"/>
              <a:chOff x="2293000" y="3590525"/>
              <a:chExt cx="1077900" cy="825600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8" name="Google Shape;49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1430" y="986830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27"/>
            <p:cNvGrpSpPr/>
            <p:nvPr/>
          </p:nvGrpSpPr>
          <p:grpSpPr>
            <a:xfrm>
              <a:off x="7645136" y="117825"/>
              <a:ext cx="597588" cy="825600"/>
              <a:chOff x="2293000" y="3590525"/>
              <a:chExt cx="1077900" cy="825600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502" name="Google Shape;50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65600" y="986825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" name="Google Shape;503;p27"/>
            <p:cNvGrpSpPr/>
            <p:nvPr/>
          </p:nvGrpSpPr>
          <p:grpSpPr>
            <a:xfrm>
              <a:off x="8381811" y="117825"/>
              <a:ext cx="597588" cy="825600"/>
              <a:chOff x="2293000" y="3590525"/>
              <a:chExt cx="1077900" cy="825600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FFFFFF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FFFFFF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506" name="Google Shape;506;p27"/>
          <p:cNvGrpSpPr/>
          <p:nvPr/>
        </p:nvGrpSpPr>
        <p:grpSpPr>
          <a:xfrm>
            <a:off x="2100935" y="1703885"/>
            <a:ext cx="5875581" cy="670107"/>
            <a:chOff x="1826000" y="1797825"/>
            <a:chExt cx="5331900" cy="608100"/>
          </a:xfrm>
        </p:grpSpPr>
        <p:sp>
          <p:nvSpPr>
            <p:cNvPr id="507" name="Google Shape;507;p27"/>
            <p:cNvSpPr/>
            <p:nvPr/>
          </p:nvSpPr>
          <p:spPr>
            <a:xfrm>
              <a:off x="1826000" y="1797825"/>
              <a:ext cx="5331900" cy="60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How much value in 10 lbs?</a:t>
              </a:r>
              <a:endParaRPr sz="2204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08" name="Google Shape;5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6324" y="184107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8090" y="198183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1930" y="1869868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9712" y="1869863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27"/>
          <p:cNvGrpSpPr/>
          <p:nvPr/>
        </p:nvGrpSpPr>
        <p:grpSpPr>
          <a:xfrm>
            <a:off x="1590958" y="2373992"/>
            <a:ext cx="3447768" cy="1163347"/>
            <a:chOff x="1443263" y="2151800"/>
            <a:chExt cx="3128738" cy="1055700"/>
          </a:xfrm>
        </p:grpSpPr>
        <p:cxnSp>
          <p:nvCxnSpPr>
            <p:cNvPr id="513" name="Google Shape;513;p27"/>
            <p:cNvCxnSpPr>
              <a:stCxn id="507" idx="2"/>
              <a:endCxn id="514" idx="0"/>
            </p:cNvCxnSpPr>
            <p:nvPr/>
          </p:nvCxnSpPr>
          <p:spPr>
            <a:xfrm flipH="1">
              <a:off x="27162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5" name="Google Shape;515;p27"/>
            <p:cNvGrpSpPr/>
            <p:nvPr/>
          </p:nvGrpSpPr>
          <p:grpSpPr>
            <a:xfrm>
              <a:off x="1443263" y="2599400"/>
              <a:ext cx="2546100" cy="608100"/>
              <a:chOff x="443000" y="2599350"/>
              <a:chExt cx="2546100" cy="6081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10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16" name="Google Shape;516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17" name="Google Shape;517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" name="Google Shape;518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" name="Google Shape;519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20" name="Google Shape;520;p27"/>
          <p:cNvGrpSpPr/>
          <p:nvPr/>
        </p:nvGrpSpPr>
        <p:grpSpPr>
          <a:xfrm>
            <a:off x="5038725" y="2373992"/>
            <a:ext cx="3447768" cy="1163347"/>
            <a:chOff x="4572000" y="2151800"/>
            <a:chExt cx="3128738" cy="1055700"/>
          </a:xfrm>
        </p:grpSpPr>
        <p:grpSp>
          <p:nvGrpSpPr>
            <p:cNvPr id="521" name="Google Shape;521;p27"/>
            <p:cNvGrpSpPr/>
            <p:nvPr/>
          </p:nvGrpSpPr>
          <p:grpSpPr>
            <a:xfrm>
              <a:off x="5154638" y="2599400"/>
              <a:ext cx="2546100" cy="608100"/>
              <a:chOff x="443000" y="2599350"/>
              <a:chExt cx="2546100" cy="608100"/>
            </a:xfrm>
          </p:grpSpPr>
          <p:sp>
            <p:nvSpPr>
              <p:cNvPr id="522" name="Google Shape;522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4lbs?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23" name="Google Shape;523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24" name="Google Shape;524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" name="Google Shape;525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" name="Google Shape;526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27" name="Google Shape;527;p27"/>
            <p:cNvCxnSpPr>
              <a:stCxn id="507" idx="2"/>
              <a:endCxn id="522" idx="0"/>
            </p:cNvCxnSpPr>
            <p:nvPr/>
          </p:nvCxnSpPr>
          <p:spPr>
            <a:xfrm>
              <a:off x="45720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28" name="Google Shape;528;p27"/>
          <p:cNvGrpSpPr/>
          <p:nvPr/>
        </p:nvGrpSpPr>
        <p:grpSpPr>
          <a:xfrm>
            <a:off x="46286" y="3537339"/>
            <a:ext cx="2947531" cy="1254646"/>
            <a:chOff x="41523" y="3207500"/>
            <a:chExt cx="2674789" cy="1138550"/>
          </a:xfrm>
        </p:grpSpPr>
        <p:grpSp>
          <p:nvGrpSpPr>
            <p:cNvPr id="529" name="Google Shape;529;p27"/>
            <p:cNvGrpSpPr/>
            <p:nvPr/>
          </p:nvGrpSpPr>
          <p:grpSpPr>
            <a:xfrm>
              <a:off x="41523" y="3737950"/>
              <a:ext cx="2202600" cy="608100"/>
              <a:chOff x="443011" y="2599350"/>
              <a:chExt cx="2202600" cy="608100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10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31" name="Google Shape;531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2" name="Google Shape;532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" name="Google Shape;533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34" name="Google Shape;534;p27"/>
            <p:cNvCxnSpPr>
              <a:stCxn id="514" idx="2"/>
              <a:endCxn id="530" idx="0"/>
            </p:cNvCxnSpPr>
            <p:nvPr/>
          </p:nvCxnSpPr>
          <p:spPr>
            <a:xfrm flipH="1">
              <a:off x="1142813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5" name="Google Shape;535;p27"/>
          <p:cNvGrpSpPr/>
          <p:nvPr/>
        </p:nvGrpSpPr>
        <p:grpSpPr>
          <a:xfrm>
            <a:off x="2565522" y="3537339"/>
            <a:ext cx="2427194" cy="1254646"/>
            <a:chOff x="2327648" y="3207500"/>
            <a:chExt cx="2202600" cy="1138550"/>
          </a:xfrm>
        </p:grpSpPr>
        <p:grpSp>
          <p:nvGrpSpPr>
            <p:cNvPr id="536" name="Google Shape;536;p27"/>
            <p:cNvGrpSpPr/>
            <p:nvPr/>
          </p:nvGrpSpPr>
          <p:grpSpPr>
            <a:xfrm>
              <a:off x="2327648" y="3737950"/>
              <a:ext cx="2202600" cy="608100"/>
              <a:chOff x="443011" y="2599350"/>
              <a:chExt cx="2202600" cy="60810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7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9" name="Google Shape;539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" name="Google Shape;540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1" name="Google Shape;541;p27"/>
            <p:cNvCxnSpPr>
              <a:stCxn id="514" idx="2"/>
              <a:endCxn id="537" idx="0"/>
            </p:cNvCxnSpPr>
            <p:nvPr/>
          </p:nvCxnSpPr>
          <p:spPr>
            <a:xfrm>
              <a:off x="2716313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2" name="Google Shape;542;p27"/>
          <p:cNvGrpSpPr/>
          <p:nvPr/>
        </p:nvGrpSpPr>
        <p:grpSpPr>
          <a:xfrm>
            <a:off x="5084758" y="3537339"/>
            <a:ext cx="2427194" cy="1254646"/>
            <a:chOff x="4613773" y="3207500"/>
            <a:chExt cx="2202600" cy="1138550"/>
          </a:xfrm>
        </p:grpSpPr>
        <p:grpSp>
          <p:nvGrpSpPr>
            <p:cNvPr id="543" name="Google Shape;543;p27"/>
            <p:cNvGrpSpPr/>
            <p:nvPr/>
          </p:nvGrpSpPr>
          <p:grpSpPr>
            <a:xfrm>
              <a:off x="4613773" y="3737950"/>
              <a:ext cx="2202600" cy="608100"/>
              <a:chOff x="443011" y="2599350"/>
              <a:chExt cx="2202600" cy="608100"/>
            </a:xfrm>
          </p:grpSpPr>
          <p:sp>
            <p:nvSpPr>
              <p:cNvPr id="544" name="Google Shape;544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4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45" name="Google Shape;545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46" name="Google Shape;546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" name="Google Shape;547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8" name="Google Shape;548;p27"/>
            <p:cNvCxnSpPr>
              <a:stCxn id="522" idx="2"/>
              <a:endCxn id="544" idx="0"/>
            </p:cNvCxnSpPr>
            <p:nvPr/>
          </p:nvCxnSpPr>
          <p:spPr>
            <a:xfrm flipH="1">
              <a:off x="5715188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9" name="Google Shape;549;p27"/>
          <p:cNvGrpSpPr/>
          <p:nvPr/>
        </p:nvGrpSpPr>
        <p:grpSpPr>
          <a:xfrm>
            <a:off x="7083633" y="3537339"/>
            <a:ext cx="2947555" cy="1254646"/>
            <a:chOff x="6427688" y="3207500"/>
            <a:chExt cx="2674811" cy="1138550"/>
          </a:xfrm>
        </p:grpSpPr>
        <p:grpSp>
          <p:nvGrpSpPr>
            <p:cNvPr id="550" name="Google Shape;550;p27"/>
            <p:cNvGrpSpPr/>
            <p:nvPr/>
          </p:nvGrpSpPr>
          <p:grpSpPr>
            <a:xfrm>
              <a:off x="6899898" y="3737950"/>
              <a:ext cx="2202600" cy="608100"/>
              <a:chOff x="443011" y="2599350"/>
              <a:chExt cx="2202600" cy="608100"/>
            </a:xfrm>
          </p:grpSpPr>
          <p:sp>
            <p:nvSpPr>
              <p:cNvPr id="551" name="Google Shape;551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1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52" name="Google Shape;552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53" name="Google Shape;553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4" name="Google Shape;554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55" name="Google Shape;555;p27"/>
            <p:cNvCxnSpPr>
              <a:stCxn id="522" idx="2"/>
              <a:endCxn id="551" idx="0"/>
            </p:cNvCxnSpPr>
            <p:nvPr/>
          </p:nvCxnSpPr>
          <p:spPr>
            <a:xfrm>
              <a:off x="6427688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6" name="Google Shape;556;p27"/>
          <p:cNvGrpSpPr/>
          <p:nvPr/>
        </p:nvGrpSpPr>
        <p:grpSpPr>
          <a:xfrm>
            <a:off x="533" y="4791985"/>
            <a:ext cx="1852297" cy="1254646"/>
            <a:chOff x="3" y="4346050"/>
            <a:chExt cx="1680900" cy="1138550"/>
          </a:xfrm>
        </p:grpSpPr>
        <p:grpSp>
          <p:nvGrpSpPr>
            <p:cNvPr id="557" name="Google Shape;557;p27"/>
            <p:cNvGrpSpPr/>
            <p:nvPr/>
          </p:nvGrpSpPr>
          <p:grpSpPr>
            <a:xfrm>
              <a:off x="3" y="4876500"/>
              <a:ext cx="1680900" cy="608100"/>
              <a:chOff x="443003" y="2599350"/>
              <a:chExt cx="1680900" cy="608100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10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59" name="Google Shape;55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0" name="Google Shape;560;p27"/>
            <p:cNvCxnSpPr>
              <a:stCxn id="530" idx="2"/>
              <a:endCxn id="558" idx="0"/>
            </p:cNvCxnSpPr>
            <p:nvPr/>
          </p:nvCxnSpPr>
          <p:spPr>
            <a:xfrm flipH="1">
              <a:off x="840423" y="4346050"/>
              <a:ext cx="3024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p27"/>
          <p:cNvGrpSpPr/>
          <p:nvPr/>
        </p:nvGrpSpPr>
        <p:grpSpPr>
          <a:xfrm>
            <a:off x="1154982" y="4791985"/>
            <a:ext cx="1852297" cy="2113822"/>
            <a:chOff x="1047628" y="4346050"/>
            <a:chExt cx="1680900" cy="1918225"/>
          </a:xfrm>
        </p:grpSpPr>
        <p:grpSp>
          <p:nvGrpSpPr>
            <p:cNvPr id="562" name="Google Shape;562;p27"/>
            <p:cNvGrpSpPr/>
            <p:nvPr/>
          </p:nvGrpSpPr>
          <p:grpSpPr>
            <a:xfrm>
              <a:off x="1047628" y="5656175"/>
              <a:ext cx="1680900" cy="608100"/>
              <a:chOff x="443003" y="2599350"/>
              <a:chExt cx="1680900" cy="608100"/>
            </a:xfrm>
          </p:grpSpPr>
          <p:sp>
            <p:nvSpPr>
              <p:cNvPr id="563" name="Google Shape;56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6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64" name="Google Shape;56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5" name="Google Shape;565;p27"/>
            <p:cNvCxnSpPr>
              <a:stCxn id="530" idx="2"/>
              <a:endCxn id="563" idx="0"/>
            </p:cNvCxnSpPr>
            <p:nvPr/>
          </p:nvCxnSpPr>
          <p:spPr>
            <a:xfrm>
              <a:off x="1142823" y="4346050"/>
              <a:ext cx="7452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6" name="Google Shape;566;p27"/>
          <p:cNvGrpSpPr/>
          <p:nvPr/>
        </p:nvGrpSpPr>
        <p:grpSpPr>
          <a:xfrm>
            <a:off x="2249814" y="4791985"/>
            <a:ext cx="1852297" cy="1254646"/>
            <a:chOff x="2041153" y="4346050"/>
            <a:chExt cx="1680900" cy="1138550"/>
          </a:xfrm>
        </p:grpSpPr>
        <p:grpSp>
          <p:nvGrpSpPr>
            <p:cNvPr id="567" name="Google Shape;567;p27"/>
            <p:cNvGrpSpPr/>
            <p:nvPr/>
          </p:nvGrpSpPr>
          <p:grpSpPr>
            <a:xfrm>
              <a:off x="2041153" y="4876500"/>
              <a:ext cx="1680900" cy="608100"/>
              <a:chOff x="443003" y="2599350"/>
              <a:chExt cx="1680900" cy="608100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7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69" name="Google Shape;56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0" name="Google Shape;570;p27"/>
            <p:cNvCxnSpPr>
              <a:stCxn id="537" idx="2"/>
              <a:endCxn id="568" idx="0"/>
            </p:cNvCxnSpPr>
            <p:nvPr/>
          </p:nvCxnSpPr>
          <p:spPr>
            <a:xfrm flipH="1">
              <a:off x="2881748" y="4346050"/>
              <a:ext cx="5472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1" name="Google Shape;571;p27"/>
          <p:cNvGrpSpPr/>
          <p:nvPr/>
        </p:nvGrpSpPr>
        <p:grpSpPr>
          <a:xfrm>
            <a:off x="3562092" y="4791985"/>
            <a:ext cx="1852297" cy="2144774"/>
            <a:chOff x="3232003" y="4346050"/>
            <a:chExt cx="1680900" cy="1946313"/>
          </a:xfrm>
        </p:grpSpPr>
        <p:grpSp>
          <p:nvGrpSpPr>
            <p:cNvPr id="572" name="Google Shape;572;p27"/>
            <p:cNvGrpSpPr/>
            <p:nvPr/>
          </p:nvGrpSpPr>
          <p:grpSpPr>
            <a:xfrm>
              <a:off x="3232003" y="5656175"/>
              <a:ext cx="1680900" cy="636188"/>
              <a:chOff x="443003" y="2529700"/>
              <a:chExt cx="1680900" cy="636188"/>
            </a:xfrm>
          </p:grpSpPr>
          <p:sp>
            <p:nvSpPr>
              <p:cNvPr id="573" name="Google Shape;573;p27"/>
              <p:cNvSpPr/>
              <p:nvPr/>
            </p:nvSpPr>
            <p:spPr>
              <a:xfrm>
                <a:off x="443003" y="252970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3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5" name="Google Shape;575;p27"/>
            <p:cNvCxnSpPr>
              <a:stCxn id="537" idx="2"/>
              <a:endCxn id="573" idx="0"/>
            </p:cNvCxnSpPr>
            <p:nvPr/>
          </p:nvCxnSpPr>
          <p:spPr>
            <a:xfrm>
              <a:off x="3428948" y="4346050"/>
              <a:ext cx="6435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6" name="Google Shape;576;p27"/>
          <p:cNvGrpSpPr/>
          <p:nvPr/>
        </p:nvGrpSpPr>
        <p:grpSpPr>
          <a:xfrm>
            <a:off x="4499096" y="4791985"/>
            <a:ext cx="1852297" cy="1254646"/>
            <a:chOff x="4082303" y="4346050"/>
            <a:chExt cx="1680900" cy="1138550"/>
          </a:xfrm>
        </p:grpSpPr>
        <p:grpSp>
          <p:nvGrpSpPr>
            <p:cNvPr id="577" name="Google Shape;577;p27"/>
            <p:cNvGrpSpPr/>
            <p:nvPr/>
          </p:nvGrpSpPr>
          <p:grpSpPr>
            <a:xfrm>
              <a:off x="4082303" y="4876500"/>
              <a:ext cx="1680900" cy="608100"/>
              <a:chOff x="443003" y="2599350"/>
              <a:chExt cx="1680900" cy="608100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4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79" name="Google Shape;57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0" name="Google Shape;580;p27"/>
            <p:cNvCxnSpPr>
              <a:stCxn id="544" idx="2"/>
              <a:endCxn id="578" idx="0"/>
            </p:cNvCxnSpPr>
            <p:nvPr/>
          </p:nvCxnSpPr>
          <p:spPr>
            <a:xfrm flipH="1">
              <a:off x="4922773" y="4346050"/>
              <a:ext cx="7923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1" name="Google Shape;581;p27"/>
          <p:cNvGrpSpPr/>
          <p:nvPr/>
        </p:nvGrpSpPr>
        <p:grpSpPr>
          <a:xfrm>
            <a:off x="5969203" y="4791985"/>
            <a:ext cx="1852297" cy="2113822"/>
            <a:chOff x="5416378" y="4346050"/>
            <a:chExt cx="1680900" cy="1918225"/>
          </a:xfrm>
        </p:grpSpPr>
        <p:grpSp>
          <p:nvGrpSpPr>
            <p:cNvPr id="582" name="Google Shape;582;p27"/>
            <p:cNvGrpSpPr/>
            <p:nvPr/>
          </p:nvGrpSpPr>
          <p:grpSpPr>
            <a:xfrm>
              <a:off x="5416378" y="5656175"/>
              <a:ext cx="1680900" cy="608100"/>
              <a:chOff x="443003" y="2599350"/>
              <a:chExt cx="1680900" cy="608100"/>
            </a:xfrm>
          </p:grpSpPr>
          <p:sp>
            <p:nvSpPr>
              <p:cNvPr id="583" name="Google Shape;58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0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84" name="Google Shape;58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Google Shape;585;p27"/>
            <p:cNvCxnSpPr>
              <a:stCxn id="544" idx="2"/>
              <a:endCxn id="583" idx="0"/>
            </p:cNvCxnSpPr>
            <p:nvPr/>
          </p:nvCxnSpPr>
          <p:spPr>
            <a:xfrm>
              <a:off x="5715073" y="4346050"/>
              <a:ext cx="5418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6" name="Google Shape;586;p27"/>
          <p:cNvGrpSpPr/>
          <p:nvPr/>
        </p:nvGrpSpPr>
        <p:grpSpPr>
          <a:xfrm>
            <a:off x="7404350" y="4791985"/>
            <a:ext cx="1852297" cy="1288228"/>
            <a:chOff x="7332053" y="4376475"/>
            <a:chExt cx="1680900" cy="1169025"/>
          </a:xfrm>
        </p:grpSpPr>
        <p:grpSp>
          <p:nvGrpSpPr>
            <p:cNvPr id="587" name="Google Shape;587;p27"/>
            <p:cNvGrpSpPr/>
            <p:nvPr/>
          </p:nvGrpSpPr>
          <p:grpSpPr>
            <a:xfrm>
              <a:off x="7332053" y="4937400"/>
              <a:ext cx="1680900" cy="608100"/>
              <a:chOff x="443003" y="2599350"/>
              <a:chExt cx="1680900" cy="608100"/>
            </a:xfrm>
          </p:grpSpPr>
          <p:sp>
            <p:nvSpPr>
              <p:cNvPr id="588" name="Google Shape;58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Arial"/>
                    <a:cs typeface="Arial"/>
                    <a:sym typeface="Arial"/>
                  </a:rPr>
                  <a:t>1 lbs?</a:t>
                </a:r>
                <a:endParaRPr sz="2204" kern="0">
                  <a:solidFill>
                    <a:srgbClr val="002B5E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90" name="Google Shape;590;p27"/>
            <p:cNvCxnSpPr>
              <a:stCxn id="551" idx="2"/>
              <a:endCxn id="588" idx="0"/>
            </p:cNvCxnSpPr>
            <p:nvPr/>
          </p:nvCxnSpPr>
          <p:spPr>
            <a:xfrm flipH="1">
              <a:off x="8172623" y="4376475"/>
              <a:ext cx="441900" cy="56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9255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>
            <a:spLocks noGrp="1"/>
          </p:cNvSpPr>
          <p:nvPr>
            <p:ph type="body" idx="1"/>
          </p:nvPr>
        </p:nvSpPr>
        <p:spPr>
          <a:xfrm>
            <a:off x="238720" y="1303458"/>
            <a:ext cx="9600011" cy="625675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knapSack(int[] wt, int[] val, int L, 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 || L == 0) { return 0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(wt[n-1] &gt; L)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knapSack(wt, val, L, n-1)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max( val[n-1] + knapSack(wt, val, L-wt[n-1], n-1),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 knapSack(wt, val, L, n-1)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solution</a:t>
            </a:r>
            <a:endParaRPr/>
          </a:p>
        </p:txBody>
      </p:sp>
      <p:sp>
        <p:nvSpPr>
          <p:cNvPr id="597" name="Google Shape;59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6190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example</a:t>
            </a:r>
            <a:endParaRPr/>
          </a:p>
        </p:txBody>
      </p:sp>
      <p:graphicFrame>
        <p:nvGraphicFramePr>
          <p:cNvPr id="603" name="Google Shape;603;p29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69407" y="1360623"/>
            <a:ext cx="3538638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  = [ 2, 3, 4, 5 ]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= [ 3, 4, 5, 6 ]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78533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example</a:t>
            </a:r>
            <a:endParaRPr/>
          </a:p>
        </p:txBody>
      </p:sp>
      <p:graphicFrame>
        <p:nvGraphicFramePr>
          <p:cNvPr id="612" name="Google Shape;612;p30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0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7" y="1360623"/>
            <a:ext cx="3538638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/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  = [ 2, 3, 4, 5 ]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/>
            <a:r>
              <a:rPr lang="en" sz="2204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 = [ 3, 4, 5, 6 ]</a:t>
            </a:r>
            <a:endParaRPr sz="2204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30"/>
          <p:cNvSpPr/>
          <p:nvPr/>
        </p:nvSpPr>
        <p:spPr>
          <a:xfrm>
            <a:off x="3165159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4474698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30"/>
          <p:cNvSpPr/>
          <p:nvPr/>
        </p:nvSpPr>
        <p:spPr>
          <a:xfrm>
            <a:off x="5693555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7" name="Google Shape;617;p30"/>
          <p:cNvSpPr/>
          <p:nvPr/>
        </p:nvSpPr>
        <p:spPr>
          <a:xfrm>
            <a:off x="6989690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8285825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30"/>
          <p:cNvSpPr/>
          <p:nvPr/>
        </p:nvSpPr>
        <p:spPr>
          <a:xfrm>
            <a:off x="1959717" y="4460347"/>
            <a:ext cx="826476" cy="54183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8682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5169</TotalTime>
  <Words>1483</Words>
  <Application>Microsoft Macintosh PowerPoint</Application>
  <PresentationFormat>Custom</PresentationFormat>
  <Paragraphs>356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Office Theme</vt:lpstr>
      <vt:lpstr>Pitt_minimal</vt:lpstr>
      <vt:lpstr>Algorithms and Data Structures 2 CS 1501</vt:lpstr>
      <vt:lpstr>Bottom-up example</vt:lpstr>
      <vt:lpstr>Bottom-up solution</vt:lpstr>
      <vt:lpstr>What would have happened with a greedy approach?</vt:lpstr>
      <vt:lpstr>The 0/1 knapsack problem</vt:lpstr>
      <vt:lpstr>0/1 Recursive example</vt:lpstr>
      <vt:lpstr>Recursive solution</vt:lpstr>
      <vt:lpstr>The 0/1 knapsack dynamic programming example</vt:lpstr>
      <vt:lpstr>The 0/1 knapsack dynamic programming example</vt:lpstr>
      <vt:lpstr>The 0/1 knapsack dynamic programming example</vt:lpstr>
      <vt:lpstr>The 0/1 knapsack dynamic programming example</vt:lpstr>
      <vt:lpstr>The 0/1 knapsack dynamic programming example</vt:lpstr>
      <vt:lpstr>The 0/1 knapsack dynamic programming solution</vt:lpstr>
      <vt:lpstr>To review...</vt:lpstr>
      <vt:lpstr>The change-making problem</vt:lpstr>
      <vt:lpstr>Subset sum</vt:lpstr>
      <vt:lpstr>Subset sum calls</vt:lpstr>
      <vt:lpstr>Subset sum recursive solution</vt:lpstr>
      <vt:lpstr>Subset sum bottom-up dynamic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4</cp:revision>
  <dcterms:created xsi:type="dcterms:W3CDTF">2021-01-20T14:20:08Z</dcterms:created>
  <dcterms:modified xsi:type="dcterms:W3CDTF">2021-09-01T05:51:46Z</dcterms:modified>
</cp:coreProperties>
</file>